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313" r:id="rId6"/>
    <p:sldId id="259" r:id="rId7"/>
    <p:sldId id="260" r:id="rId8"/>
    <p:sldId id="261" r:id="rId9"/>
    <p:sldId id="267" r:id="rId10"/>
    <p:sldId id="266" r:id="rId11"/>
    <p:sldId id="262" r:id="rId12"/>
    <p:sldId id="263" r:id="rId13"/>
    <p:sldId id="264" r:id="rId14"/>
    <p:sldId id="265" r:id="rId15"/>
    <p:sldId id="268" r:id="rId16"/>
    <p:sldId id="269" r:id="rId17"/>
    <p:sldId id="270" r:id="rId18"/>
    <p:sldId id="271" r:id="rId19"/>
    <p:sldId id="272" r:id="rId20"/>
    <p:sldId id="284" r:id="rId21"/>
    <p:sldId id="285" r:id="rId22"/>
    <p:sldId id="314" r:id="rId23"/>
    <p:sldId id="273" r:id="rId24"/>
    <p:sldId id="287" r:id="rId25"/>
    <p:sldId id="288" r:id="rId26"/>
    <p:sldId id="275" r:id="rId27"/>
    <p:sldId id="280" r:id="rId28"/>
    <p:sldId id="281" r:id="rId29"/>
    <p:sldId id="282" r:id="rId30"/>
    <p:sldId id="322" r:id="rId31"/>
    <p:sldId id="289" r:id="rId32"/>
    <p:sldId id="290" r:id="rId33"/>
    <p:sldId id="315" r:id="rId34"/>
    <p:sldId id="291" r:id="rId35"/>
    <p:sldId id="294" r:id="rId36"/>
    <p:sldId id="295" r:id="rId37"/>
    <p:sldId id="292" r:id="rId38"/>
    <p:sldId id="296" r:id="rId39"/>
    <p:sldId id="297" r:id="rId40"/>
    <p:sldId id="298" r:id="rId41"/>
    <p:sldId id="299" r:id="rId42"/>
    <p:sldId id="286" r:id="rId43"/>
    <p:sldId id="300" r:id="rId44"/>
    <p:sldId id="301" r:id="rId45"/>
    <p:sldId id="302" r:id="rId46"/>
    <p:sldId id="303" r:id="rId47"/>
    <p:sldId id="293" r:id="rId48"/>
    <p:sldId id="304" r:id="rId49"/>
    <p:sldId id="305" r:id="rId50"/>
    <p:sldId id="306" r:id="rId51"/>
    <p:sldId id="308" r:id="rId52"/>
    <p:sldId id="309" r:id="rId53"/>
    <p:sldId id="310" r:id="rId54"/>
    <p:sldId id="311" r:id="rId55"/>
    <p:sldId id="316" r:id="rId56"/>
    <p:sldId id="317" r:id="rId57"/>
    <p:sldId id="320" r:id="rId58"/>
    <p:sldId id="312" r:id="rId59"/>
    <p:sldId id="319" r:id="rId60"/>
    <p:sldId id="321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49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presProps" Target="presProps.xml"  /><Relationship Id="rId63" Type="http://schemas.openxmlformats.org/officeDocument/2006/relationships/viewProps" Target="viewProps.xml"  /><Relationship Id="rId64" Type="http://schemas.openxmlformats.org/officeDocument/2006/relationships/theme" Target="theme/theme1.xml"  /><Relationship Id="rId65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4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0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6101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03326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5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5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전력사용량 예측 프로젝트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2018315025</a:t>
            </a:r>
            <a:r>
              <a:rPr lang="ko-KR" altLang="en-US"/>
              <a:t> 신동준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2019315012</a:t>
            </a:r>
            <a:r>
              <a:rPr lang="ko-KR" altLang="en-US"/>
              <a:t> 이재훈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2020315009</a:t>
            </a:r>
            <a:r>
              <a:rPr lang="ko-KR" altLang="en-US"/>
              <a:t> 장하윤</a:t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800C6A38-4290-41DD-B95C-4155372FD4A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559676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결측치 처리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6269" y="1719104"/>
            <a:ext cx="2673487" cy="4178514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4341755" y="1719104"/>
            <a:ext cx="5713931" cy="36162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강수량</a:t>
            </a:r>
            <a:r>
              <a:rPr lang="en-US" altLang="ko-KR"/>
              <a:t>,</a:t>
            </a:r>
            <a:r>
              <a:rPr lang="ko-KR" altLang="en-US"/>
              <a:t> 일조</a:t>
            </a:r>
            <a:r>
              <a:rPr lang="en-US" altLang="ko-KR"/>
              <a:t>,</a:t>
            </a:r>
            <a:r>
              <a:rPr lang="ko-KR" altLang="en-US"/>
              <a:t> 일사</a:t>
            </a:r>
            <a:r>
              <a:rPr lang="en-US" altLang="ko-KR"/>
              <a:t>,</a:t>
            </a:r>
            <a:r>
              <a:rPr lang="ko-KR" altLang="en-US"/>
              <a:t> 태양광 용량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ESS</a:t>
            </a:r>
            <a:r>
              <a:rPr lang="ko-KR" altLang="en-US"/>
              <a:t>저장용량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PCS</a:t>
            </a:r>
            <a:r>
              <a:rPr lang="ko-KR" altLang="en-US"/>
              <a:t>용량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479" y="1188601"/>
            <a:ext cx="11232919" cy="48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0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결측치 처리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8498" y="1417638"/>
            <a:ext cx="4600321" cy="4525963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5376482" y="2863667"/>
            <a:ext cx="6738934" cy="11825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결측치 전부 </a:t>
            </a:r>
            <a:r>
              <a:rPr lang="en-US" altLang="ko-KR"/>
              <a:t>0</a:t>
            </a:r>
            <a:r>
              <a:rPr lang="ko-KR" altLang="en-US"/>
              <a:t>으로 대체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풍속과 습도는 </a:t>
            </a:r>
            <a:r>
              <a:rPr lang="en-US" altLang="ko-KR"/>
              <a:t>0</a:t>
            </a:r>
            <a:r>
              <a:rPr lang="ko-KR" altLang="en-US"/>
              <a:t>인 경우가 매우 이례적인 경우 </a:t>
            </a:r>
            <a:r>
              <a:rPr lang="en-US" altLang="ko-KR"/>
              <a:t>&amp;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 매우 적은 양 </a:t>
            </a:r>
            <a:r>
              <a:rPr lang="en-US" altLang="ko-KR"/>
              <a:t>-&gt;</a:t>
            </a:r>
            <a:r>
              <a:rPr lang="ko-KR" altLang="en-US"/>
              <a:t> 삭제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18734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월</a:t>
            </a:r>
            <a:r>
              <a:rPr lang="en-US" altLang="ko-KR"/>
              <a:t>,</a:t>
            </a:r>
            <a:r>
              <a:rPr lang="ko-KR" altLang="en-US"/>
              <a:t> 일</a:t>
            </a:r>
            <a:r>
              <a:rPr lang="en-US" altLang="ko-KR"/>
              <a:t>,</a:t>
            </a:r>
            <a:r>
              <a:rPr lang="ko-KR" altLang="en-US"/>
              <a:t> 시간 분할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pic>
        <p:nvPicPr>
          <p:cNvPr id="7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627609"/>
            <a:ext cx="3213150" cy="45259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9173" y="5482026"/>
            <a:ext cx="2144838" cy="404297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5040713" y="3183809"/>
            <a:ext cx="5651573" cy="49038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600"/>
              <a:t>-</a:t>
            </a:r>
            <a:r>
              <a:rPr lang="ko-KR" altLang="en-US" sz="2600"/>
              <a:t> 2022년 06월 01일 ~ 2022년 08월 24일</a:t>
            </a:r>
            <a:endParaRPr lang="ko-KR" altLang="en-US" sz="2600"/>
          </a:p>
        </p:txBody>
      </p:sp>
    </p:spTree>
    <p:extLst>
      <p:ext uri="{BB962C8B-B14F-4D97-AF65-F5344CB8AC3E}">
        <p14:creationId xmlns:p14="http://schemas.microsoft.com/office/powerpoint/2010/main" val="3322950972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중복값 처리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807674"/>
            <a:ext cx="6285532" cy="17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110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이상치 처리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8550" y="1138283"/>
            <a:ext cx="7722486" cy="52180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408" y="1077355"/>
            <a:ext cx="8884701" cy="56441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14353" y="2520717"/>
            <a:ext cx="1891294" cy="1301976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10815" y="1138283"/>
            <a:ext cx="1891294" cy="1301976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50353" y="1138283"/>
            <a:ext cx="1891294" cy="1301976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14009" y="2520717"/>
            <a:ext cx="1891294" cy="1378698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41079" y="2520717"/>
            <a:ext cx="1891294" cy="1378698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01267" y="2520717"/>
            <a:ext cx="1891294" cy="1378698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4353" y="3899415"/>
            <a:ext cx="1891294" cy="133056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14009" y="3899415"/>
            <a:ext cx="1891294" cy="133056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08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1" animBg="1"/>
      <p:bldP spid="12" grpId="2" animBg="1"/>
      <p:bldP spid="13" grpId="3" animBg="1"/>
      <p:bldP spid="14" grpId="4" animBg="1"/>
      <p:bldP spid="15" grpId="5" animBg="1"/>
      <p:bldP spid="16" grpId="6" animBg="1"/>
      <p:bldP spid="17" grpId="7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파생변수 생성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29365"/>
            <a:ext cx="10196552" cy="659211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201836" y="2885447"/>
            <a:ext cx="596170" cy="202148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93353" y="4202774"/>
            <a:ext cx="596170" cy="202148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01836" y="274638"/>
            <a:ext cx="596170" cy="202148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3353" y="1585113"/>
            <a:ext cx="596170" cy="202148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25123868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이상치 처리 </a:t>
            </a:r>
            <a:r>
              <a:rPr lang="en-US" altLang="ko-KR"/>
              <a:t>(</a:t>
            </a:r>
            <a:r>
              <a:rPr lang="ko-KR" altLang="en-US"/>
              <a:t>강수량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440176"/>
            <a:ext cx="4951486" cy="4681937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6095999" y="1746706"/>
            <a:ext cx="4806316" cy="42308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200"/>
              <a:t>-</a:t>
            </a:r>
            <a:r>
              <a:rPr lang="ko-KR" altLang="en-US" sz="2200"/>
              <a:t> 강수량 </a:t>
            </a:r>
            <a:r>
              <a:rPr lang="en-US" altLang="ko-KR" sz="2200"/>
              <a:t>70</a:t>
            </a:r>
            <a:r>
              <a:rPr lang="ko-KR" altLang="en-US" sz="2200"/>
              <a:t> 이상 </a:t>
            </a:r>
            <a:r>
              <a:rPr lang="en-US" altLang="ko-KR" sz="2200"/>
              <a:t>: </a:t>
            </a:r>
            <a:r>
              <a:rPr lang="ko-KR" altLang="en-US" sz="2200"/>
              <a:t>산사태</a:t>
            </a:r>
            <a:r>
              <a:rPr lang="en-US" altLang="ko-KR" sz="2200"/>
              <a:t>,</a:t>
            </a:r>
            <a:r>
              <a:rPr lang="ko-KR" altLang="en-US" sz="2200"/>
              <a:t> 자연재해 급</a:t>
            </a:r>
            <a:endParaRPr lang="ko-KR" altLang="en-US" sz="2200"/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499668" y="1440176"/>
            <a:ext cx="11192663" cy="4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74637"/>
            <a:ext cx="10972798" cy="1143000"/>
          </a:xfrm>
        </p:spPr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이상치 처리 </a:t>
            </a:r>
            <a:r>
              <a:rPr lang="en-US" altLang="ko-KR"/>
              <a:t>(</a:t>
            </a:r>
            <a:r>
              <a:rPr lang="ko-KR" altLang="en-US"/>
              <a:t>강수량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19239" y="1417638"/>
            <a:ext cx="3064469" cy="48665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43259" y="2512476"/>
            <a:ext cx="500235" cy="1606914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43259" y="4521907"/>
            <a:ext cx="500235" cy="1606914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263420" y="3429000"/>
            <a:ext cx="1089549" cy="8497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182d6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4222234" y="4720699"/>
            <a:ext cx="3171920" cy="366418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앞 뒤 인덱스의 평균으로 대체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4154" y="1417638"/>
            <a:ext cx="3139847" cy="487925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909880" y="2512476"/>
            <a:ext cx="500235" cy="1606914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09880" y="4521908"/>
            <a:ext cx="500235" cy="1606914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1013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6" grpId="2" animBg="1"/>
      <p:bldP spid="17" grpId="3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이상치 처리 </a:t>
            </a:r>
            <a:r>
              <a:rPr lang="en-US" altLang="ko-KR"/>
              <a:t>(</a:t>
            </a:r>
            <a:r>
              <a:rPr lang="ko-KR" altLang="en-US"/>
              <a:t>풍속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6095995" y="1746706"/>
            <a:ext cx="5358770" cy="42308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200"/>
              <a:t>-</a:t>
            </a:r>
            <a:r>
              <a:rPr lang="ko-KR" altLang="en-US" sz="2200"/>
              <a:t> 풍속 </a:t>
            </a:r>
            <a:r>
              <a:rPr lang="en-US" altLang="ko-KR" sz="2200"/>
              <a:t>10.8</a:t>
            </a:r>
            <a:r>
              <a:rPr lang="ko-KR" altLang="en-US" sz="2200"/>
              <a:t> 이상 </a:t>
            </a:r>
            <a:r>
              <a:rPr lang="en-US" altLang="ko-KR" sz="2200"/>
              <a:t>: </a:t>
            </a:r>
            <a:r>
              <a:rPr lang="ko-KR" altLang="en-US" sz="2200"/>
              <a:t>중강풍</a:t>
            </a:r>
            <a:r>
              <a:rPr lang="en-US" altLang="ko-KR" sz="2200"/>
              <a:t>,</a:t>
            </a:r>
            <a:r>
              <a:rPr lang="ko-KR" altLang="en-US" sz="2200"/>
              <a:t> 우산 사용 어려움</a:t>
            </a:r>
            <a:endParaRPr lang="ko-KR" altLang="en-US" sz="22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440176"/>
            <a:ext cx="4951486" cy="49161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8" y="1440176"/>
            <a:ext cx="10849251" cy="49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74637"/>
            <a:ext cx="10972798" cy="1143000"/>
          </a:xfrm>
        </p:spPr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이상치 처리 </a:t>
            </a:r>
            <a:r>
              <a:rPr lang="en-US" altLang="ko-KR"/>
              <a:t>(</a:t>
            </a:r>
            <a:r>
              <a:rPr lang="ko-KR" altLang="en-US"/>
              <a:t>풍속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1739910"/>
            <a:ext cx="4947097" cy="3720803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6096000" y="1739910"/>
            <a:ext cx="4875596" cy="42356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200"/>
              <a:t>-</a:t>
            </a:r>
            <a:r>
              <a:rPr lang="ko-KR" altLang="en-US" sz="2200"/>
              <a:t> 모든 값들이 이상하게 튀는 값 없었음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35168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lvl="0">
              <a:defRPr/>
            </a:pPr>
            <a:r>
              <a:rPr lang="ko-KR" altLang="en-US"/>
              <a:t>비즈니스 정의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데이터 출처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변수 설명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전처리 과정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EDA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다중공선성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모델 구축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모델 튜닝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15320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이상치 처리 </a:t>
            </a:r>
            <a:r>
              <a:rPr lang="en-US" altLang="ko-KR"/>
              <a:t>(</a:t>
            </a:r>
            <a:r>
              <a:rPr lang="ko-KR" altLang="en-US"/>
              <a:t>전력소비량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10" name="가로 글상자 9"/>
          <p:cNvSpPr txBox="1"/>
          <p:nvPr/>
        </p:nvSpPr>
        <p:spPr>
          <a:xfrm>
            <a:off x="5899412" y="1568540"/>
            <a:ext cx="5951577" cy="10965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200"/>
              <a:t>- 이상치가 매우 많음</a:t>
            </a:r>
            <a:endParaRPr lang="ko-KR" altLang="en-US" sz="2200"/>
          </a:p>
          <a:p>
            <a:pPr lvl="0">
              <a:defRPr/>
            </a:pPr>
            <a:endParaRPr lang="ko-KR" altLang="en-US" sz="2200"/>
          </a:p>
          <a:p>
            <a:pPr lvl="0">
              <a:defRPr/>
            </a:pPr>
            <a:r>
              <a:rPr lang="ko-KR" altLang="en-US" sz="2200"/>
              <a:t>- 해당 이상치들의 건물 유형 파악</a:t>
            </a:r>
            <a:endParaRPr lang="ko-KR" altLang="en-US" sz="2200"/>
          </a:p>
        </p:txBody>
      </p:sp>
      <p:pic>
        <p:nvPicPr>
          <p:cNvPr id="11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335176"/>
            <a:ext cx="5175514" cy="475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2379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이상치 처리 </a:t>
            </a:r>
            <a:r>
              <a:rPr lang="en-US" altLang="ko-KR"/>
              <a:t>(</a:t>
            </a:r>
            <a:r>
              <a:rPr lang="ko-KR" altLang="en-US"/>
              <a:t>전력소비량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419602"/>
            <a:ext cx="5289814" cy="4018796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5899413" y="1568540"/>
            <a:ext cx="5951577" cy="143390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200"/>
              <a:t>- 전력을 많이 쓸만한 곳</a:t>
            </a:r>
            <a:endParaRPr lang="ko-KR" altLang="en-US" sz="2200"/>
          </a:p>
          <a:p>
            <a:pPr lvl="0">
              <a:defRPr/>
            </a:pPr>
            <a:endParaRPr lang="ko-KR" altLang="en-US" sz="2200"/>
          </a:p>
          <a:p>
            <a:pPr lvl="0">
              <a:defRPr/>
            </a:pPr>
            <a:r>
              <a:rPr lang="ko-KR" altLang="en-US" sz="2200"/>
              <a:t>- 이상치를 삭제하면 두 건물에 대한 데이터는         </a:t>
            </a:r>
            <a:endParaRPr lang="ko-KR" altLang="en-US" sz="2200"/>
          </a:p>
          <a:p>
            <a:pPr lvl="0">
              <a:defRPr/>
            </a:pPr>
            <a:r>
              <a:rPr lang="ko-KR" altLang="en-US" sz="2200"/>
              <a:t>  학습을 제대로 하지 못할 수 있으니 유지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3884484513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74637"/>
            <a:ext cx="10972798" cy="1143000"/>
          </a:xfrm>
        </p:spPr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이상치 처리 </a:t>
            </a:r>
            <a:r>
              <a:rPr lang="en-US" altLang="ko-KR"/>
              <a:t>(</a:t>
            </a:r>
            <a:r>
              <a:rPr lang="ko-KR" altLang="en-US"/>
              <a:t>연면적 </a:t>
            </a:r>
            <a:r>
              <a:rPr lang="en-US" altLang="ko-KR"/>
              <a:t>/</a:t>
            </a:r>
            <a:r>
              <a:rPr lang="ko-KR" altLang="en-US"/>
              <a:t> 냉방면적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7862" y="1350580"/>
            <a:ext cx="7716276" cy="51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4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74637"/>
            <a:ext cx="10972798" cy="1143000"/>
          </a:xfrm>
        </p:spPr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이상치 처리 </a:t>
            </a:r>
            <a:r>
              <a:rPr lang="en-US" altLang="ko-KR"/>
              <a:t>(</a:t>
            </a:r>
            <a:r>
              <a:rPr lang="ko-KR" altLang="en-US"/>
              <a:t>연면적 </a:t>
            </a:r>
            <a:r>
              <a:rPr lang="en-US" altLang="ko-KR"/>
              <a:t>/</a:t>
            </a:r>
            <a:r>
              <a:rPr lang="ko-KR" altLang="en-US"/>
              <a:t> 냉방면적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1590224"/>
            <a:ext cx="10744995" cy="1375104"/>
          </a:xfrm>
          <a:prstGeom prst="rect">
            <a:avLst/>
          </a:prstGeom>
        </p:spPr>
      </p:pic>
      <p:sp>
        <p:nvSpPr>
          <p:cNvPr id="23" name="가로 글상자 22"/>
          <p:cNvSpPr txBox="1"/>
          <p:nvPr/>
        </p:nvSpPr>
        <p:spPr>
          <a:xfrm>
            <a:off x="2087880" y="4083415"/>
            <a:ext cx="8016239" cy="105125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/>
              <a:t>-</a:t>
            </a:r>
            <a:r>
              <a:rPr lang="ko-KR" altLang="en-US" sz="2100"/>
              <a:t> 모두 같은 건물임을 확인</a:t>
            </a:r>
            <a:endParaRPr lang="ko-KR" altLang="en-US" sz="2100"/>
          </a:p>
          <a:p>
            <a:pPr lvl="0">
              <a:defRPr/>
            </a:pPr>
            <a:endParaRPr lang="ko-KR" altLang="en-US" sz="2100"/>
          </a:p>
          <a:p>
            <a:pPr lvl="0">
              <a:defRPr/>
            </a:pPr>
            <a:r>
              <a:rPr lang="en-US" altLang="ko-KR" sz="2100"/>
              <a:t>-</a:t>
            </a:r>
            <a:r>
              <a:rPr lang="ko-KR" altLang="en-US" sz="2100"/>
              <a:t> 다른 값들에 비해 너무 크기 때문에 학습 시 방해가 될 수 있어 제거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16021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필요 컬럼 추출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8" name="직사각형 7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p>
            <a:pPr lvl="0">
              <a:defRPr/>
            </a:pPr>
            <a:r>
              <a:rPr lang="en-US" altLang="ko-KR"/>
              <a:t>기온(C)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강수량(mm)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풍속(m/s)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습도(%)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일조(hr)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일사(MJ/m2)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전력소비량(kWh)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건물유형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연면적(m2)	</a:t>
            </a:r>
            <a:endParaRPr lang="en-US" altLang="ko-KR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/>
              <a:t>냉방면적(m2)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월	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일	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시간</a:t>
            </a:r>
            <a:r>
              <a:rPr lang="en-US" altLang="ko-KR"/>
              <a:t>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태양광용량(kW)	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3043396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필요 컬럼 추출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7" name="직사각형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ko-KR" altLang="en-US" sz="2800"/>
              <a:t>처음에는 전력 소비에 대한 기상 조건의 영향에 중점</a:t>
            </a:r>
            <a:endParaRPr lang="ko-KR" altLang="en-US" sz="2800"/>
          </a:p>
          <a:p>
            <a:pPr lvl="0">
              <a:defRPr/>
            </a:pPr>
            <a:endParaRPr lang="ko-KR" altLang="en-US" sz="2800"/>
          </a:p>
          <a:p>
            <a:pPr lvl="0">
              <a:defRPr/>
            </a:pPr>
            <a:r>
              <a:rPr lang="ko-KR" altLang="en-US" sz="2800"/>
              <a:t>태양광용량</a:t>
            </a:r>
            <a:r>
              <a:rPr lang="en-US" altLang="ko-KR" sz="2800"/>
              <a:t>,</a:t>
            </a:r>
            <a:r>
              <a:rPr lang="ko-KR" altLang="en-US" sz="2800"/>
              <a:t> </a:t>
            </a:r>
            <a:r>
              <a:rPr lang="en-US" altLang="ko-KR" sz="2800"/>
              <a:t>ESS</a:t>
            </a:r>
            <a:r>
              <a:rPr lang="ko-KR" altLang="en-US" sz="2800"/>
              <a:t>저장용량</a:t>
            </a:r>
            <a:r>
              <a:rPr lang="en-US" altLang="ko-KR" sz="2800"/>
              <a:t>,</a:t>
            </a:r>
            <a:r>
              <a:rPr lang="ko-KR" altLang="en-US" sz="2800"/>
              <a:t> </a:t>
            </a:r>
            <a:r>
              <a:rPr lang="en-US" altLang="ko-KR" sz="2800"/>
              <a:t>PCS</a:t>
            </a:r>
            <a:r>
              <a:rPr lang="ko-KR" altLang="en-US" sz="2800"/>
              <a:t>용량의 필요성을 느끼지 못해 삭제</a:t>
            </a:r>
            <a:endParaRPr lang="ko-KR" altLang="en-US" sz="2800"/>
          </a:p>
          <a:p>
            <a:pPr marL="0" lvl="0" indent="0">
              <a:buNone/>
              <a:defRPr/>
            </a:pPr>
            <a:endParaRPr lang="ko-KR" altLang="en-US" sz="2800" b="0"/>
          </a:p>
          <a:p>
            <a:pPr lvl="0">
              <a:defRPr/>
            </a:pPr>
            <a:r>
              <a:rPr lang="ko-KR" altLang="en-US" sz="2800"/>
              <a:t>태양광용량</a:t>
            </a:r>
            <a:r>
              <a:rPr lang="en-US" altLang="ko-KR" sz="2800"/>
              <a:t>,</a:t>
            </a:r>
            <a:r>
              <a:rPr lang="ko-KR" altLang="en-US" sz="2800"/>
              <a:t> </a:t>
            </a:r>
            <a:r>
              <a:rPr lang="en-US" altLang="ko-KR" sz="2800"/>
              <a:t>ESS</a:t>
            </a:r>
            <a:r>
              <a:rPr lang="ko-KR" altLang="en-US" sz="2800"/>
              <a:t>저장용량</a:t>
            </a:r>
            <a:r>
              <a:rPr lang="en-US" altLang="ko-KR" sz="2800"/>
              <a:t>,</a:t>
            </a:r>
            <a:r>
              <a:rPr lang="ko-KR" altLang="en-US" sz="2800"/>
              <a:t> </a:t>
            </a:r>
            <a:r>
              <a:rPr lang="en-US" altLang="ko-KR" sz="2800"/>
              <a:t>PCS</a:t>
            </a:r>
            <a:r>
              <a:rPr lang="ko-KR" altLang="en-US" sz="2800"/>
              <a:t>용량을 지닌 건물과 아닌 건물 </a:t>
            </a:r>
            <a:endParaRPr lang="ko-KR" altLang="en-US" sz="2800"/>
          </a:p>
          <a:p>
            <a:pPr marL="0" lvl="0" indent="0">
              <a:buNone/>
              <a:defRPr/>
            </a:pPr>
            <a:r>
              <a:rPr lang="ko-KR" altLang="en-US" sz="2800"/>
              <a:t>    사이에 전력 소비량이 통계적으로 유의미한 차이가 있으면 학습에 </a:t>
            </a:r>
            <a:endParaRPr lang="ko-KR" altLang="en-US" sz="2800"/>
          </a:p>
          <a:p>
            <a:pPr marL="0" lvl="0" indent="0">
              <a:buNone/>
              <a:defRPr/>
            </a:pPr>
            <a:r>
              <a:rPr lang="ko-KR" altLang="en-US" sz="2800"/>
              <a:t>    필요한 변수이지 않을까</a:t>
            </a:r>
            <a:r>
              <a:rPr lang="en-US" altLang="ko-KR" sz="2800"/>
              <a:t>?</a:t>
            </a:r>
            <a:endParaRPr lang="en-US" altLang="ko-KR" sz="2800"/>
          </a:p>
          <a:p>
            <a:pPr lvl="0">
              <a:defRPr/>
            </a:pPr>
            <a:endParaRPr lang="en-US" altLang="ko-KR" sz="2800"/>
          </a:p>
          <a:p>
            <a:pPr lvl="0">
              <a:defRPr/>
            </a:pPr>
            <a:r>
              <a:rPr lang="en-US" altLang="ko-KR" sz="2800"/>
              <a:t>T-test</a:t>
            </a:r>
            <a:r>
              <a:rPr lang="ko-KR" altLang="en-US" sz="2800"/>
              <a:t> 진행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42897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96235" y="1243868"/>
            <a:ext cx="5699765" cy="4525963"/>
          </a:xfrm>
          <a:prstGeom prst="rect">
            <a:avLst/>
          </a:prstGeom>
        </p:spPr>
      </p:pic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6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 vert="horz" lIns="91440" tIns="45720" rIns="91440" bIns="45720" anchor="ctr">
            <a:normAutofit fontScale="90000"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ko-KR" altLang="en-US" sz="4400"/>
              <a:t>태양광용량</a:t>
            </a:r>
            <a:r>
              <a:rPr lang="en-US" altLang="ko-KR" sz="4400"/>
              <a:t>,</a:t>
            </a:r>
            <a:r>
              <a:rPr lang="ko-KR" altLang="en-US" sz="4400"/>
              <a:t> </a:t>
            </a:r>
            <a:r>
              <a:rPr lang="en-US" altLang="ko-KR" sz="4400"/>
              <a:t>ESS</a:t>
            </a:r>
            <a:r>
              <a:rPr lang="ko-KR" altLang="en-US" sz="4400"/>
              <a:t>저장용량</a:t>
            </a:r>
            <a:r>
              <a:rPr lang="en-US" altLang="ko-KR" sz="4400"/>
              <a:t>,</a:t>
            </a:r>
            <a:r>
              <a:rPr lang="ko-KR" altLang="en-US" sz="4400"/>
              <a:t> </a:t>
            </a:r>
            <a:r>
              <a:rPr lang="en-US" altLang="ko-KR" sz="4400"/>
              <a:t>PCS</a:t>
            </a:r>
            <a:r>
              <a:rPr lang="ko-KR" altLang="en-US" sz="4400"/>
              <a:t>용량 </a:t>
            </a:r>
            <a:r>
              <a:rPr lang="en-US" altLang="ko-KR" sz="4400"/>
              <a:t>T-test</a:t>
            </a:r>
            <a:endParaRPr lang="en-US" altLang="ko-KR" sz="4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10701" y="1514208"/>
            <a:ext cx="6617040" cy="52072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11635" y="1612630"/>
            <a:ext cx="6674193" cy="5245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96235" y="5287476"/>
            <a:ext cx="1077735" cy="28691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10701" y="6212893"/>
            <a:ext cx="1077735" cy="28691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11635" y="6356350"/>
            <a:ext cx="1077735" cy="286913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238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1" animBg="1"/>
      <p:bldP spid="11" grpId="2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전처리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ko-KR" altLang="en-US"/>
              <a:t>태양광용량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ESS</a:t>
            </a:r>
            <a:r>
              <a:rPr lang="ko-KR" altLang="en-US"/>
              <a:t>저장용량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PCS</a:t>
            </a:r>
            <a:r>
              <a:rPr lang="ko-KR" altLang="en-US"/>
              <a:t>용량 </a:t>
            </a:r>
            <a:r>
              <a:rPr lang="en-US" altLang="ko-KR"/>
              <a:t>T-test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417638"/>
            <a:ext cx="3346248" cy="4311513"/>
          </a:xfrm>
          <a:prstGeom prst="rect">
            <a:avLst/>
          </a:prstGeom>
        </p:spPr>
      </p:pic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5" name="가로 글상자 4"/>
          <p:cNvSpPr txBox="1"/>
          <p:nvPr/>
        </p:nvSpPr>
        <p:spPr>
          <a:xfrm>
            <a:off x="4821432" y="1417638"/>
            <a:ext cx="5611417" cy="13673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/>
              <a:t>- </a:t>
            </a:r>
            <a:r>
              <a:rPr lang="ko-KR" altLang="en-US" sz="2100"/>
              <a:t>태양광용량의 데이터 비율 약 </a:t>
            </a:r>
            <a:r>
              <a:rPr lang="en-US" altLang="ko-KR" sz="2100"/>
              <a:t>6</a:t>
            </a:r>
            <a:r>
              <a:rPr lang="ko-KR" altLang="en-US" sz="2100"/>
              <a:t> </a:t>
            </a:r>
            <a:r>
              <a:rPr lang="en-US" altLang="ko-KR" sz="2100"/>
              <a:t>:</a:t>
            </a:r>
            <a:r>
              <a:rPr lang="ko-KR" altLang="en-US" sz="2100"/>
              <a:t> </a:t>
            </a:r>
            <a:r>
              <a:rPr lang="en-US" altLang="ko-KR" sz="2100"/>
              <a:t>4</a:t>
            </a:r>
            <a:endParaRPr lang="en-US" altLang="ko-KR" sz="2100"/>
          </a:p>
          <a:p>
            <a:pPr lvl="0">
              <a:defRPr/>
            </a:pPr>
            <a:endParaRPr lang="en-US" altLang="ko-KR" sz="2100"/>
          </a:p>
          <a:p>
            <a:pPr lvl="0">
              <a:defRPr/>
            </a:pPr>
            <a:endParaRPr lang="en-US" altLang="ko-KR" sz="2100"/>
          </a:p>
          <a:p>
            <a:pPr lvl="0">
              <a:defRPr/>
            </a:pPr>
            <a:r>
              <a:rPr lang="en-US" altLang="ko-KR" sz="2100"/>
              <a:t>-</a:t>
            </a:r>
            <a:r>
              <a:rPr lang="ko-KR" altLang="en-US" sz="2100"/>
              <a:t> </a:t>
            </a:r>
            <a:r>
              <a:rPr lang="en-US" altLang="ko-KR" sz="2100"/>
              <a:t>ESS</a:t>
            </a:r>
            <a:r>
              <a:rPr lang="ko-KR" altLang="en-US" sz="2100"/>
              <a:t>저장용량 </a:t>
            </a:r>
            <a:r>
              <a:rPr lang="en-US" altLang="ko-KR" sz="2100"/>
              <a:t>&amp;</a:t>
            </a:r>
            <a:r>
              <a:rPr lang="ko-KR" altLang="en-US" sz="2100"/>
              <a:t> </a:t>
            </a:r>
            <a:r>
              <a:rPr lang="en-US" altLang="ko-KR" sz="2100"/>
              <a:t>PCS</a:t>
            </a:r>
            <a:r>
              <a:rPr lang="ko-KR" altLang="en-US" sz="2100"/>
              <a:t>용량의 데이터 비율 약 </a:t>
            </a:r>
            <a:r>
              <a:rPr lang="en-US" altLang="ko-KR" sz="2100"/>
              <a:t>9</a:t>
            </a:r>
            <a:r>
              <a:rPr lang="ko-KR" altLang="en-US" sz="2100"/>
              <a:t> </a:t>
            </a:r>
            <a:r>
              <a:rPr lang="en-US" altLang="ko-KR" sz="2100"/>
              <a:t>:</a:t>
            </a:r>
            <a:r>
              <a:rPr lang="ko-KR" altLang="en-US" sz="2100"/>
              <a:t> </a:t>
            </a:r>
            <a:r>
              <a:rPr lang="en-US" altLang="ko-KR" sz="2100"/>
              <a:t>1</a:t>
            </a:r>
            <a:endParaRPr lang="en-US" altLang="ko-KR" sz="2100"/>
          </a:p>
        </p:txBody>
      </p:sp>
      <p:sp>
        <p:nvSpPr>
          <p:cNvPr id="6" name="가로 글상자 5"/>
          <p:cNvSpPr txBox="1"/>
          <p:nvPr/>
        </p:nvSpPr>
        <p:spPr>
          <a:xfrm>
            <a:off x="4821432" y="3742285"/>
            <a:ext cx="5611418" cy="200891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 ESS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저장용량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PCS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용량의 경우 데이터의 심각한 불균형으로 인해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t-test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결과 신뢰성 하락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데이터의 심각한 불균형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학습 악영향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ESS, PCS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제거 결정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67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필요 컬럼 추출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8" name="직사각형 7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p>
            <a:pPr lvl="0">
              <a:defRPr/>
            </a:pPr>
            <a:r>
              <a:rPr lang="en-US" altLang="ko-KR"/>
              <a:t>기온(C)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강수량(mm)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풍속(m/s)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습도(%)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일조(hr)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일사(MJ/m2)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전력소비량(kWh)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건물유형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연면적(m2)	</a:t>
            </a:r>
            <a:endParaRPr lang="en-US" altLang="ko-KR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/>
              <a:t>냉방면적(m2)</a:t>
            </a:r>
            <a:endParaRPr lang="en-US" altLang="ko-KR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월	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일	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시간</a:t>
            </a:r>
            <a:r>
              <a:rPr lang="en-US" altLang="ko-KR"/>
              <a:t>	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태양광용량(kW)	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1662369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파생변수 생성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8" name="직사각형 7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불쾌지수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	- 1.8x기온–0.55x(1–습도)x(1.8x기온–26)+32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체감온도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	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sz="2500"/>
              <a:t>13.12 + 0.6215 * 기온 - 11.37 * 풍속 *0.16 + 0.3965 * 풍속 * 0.16 * 기온</a:t>
            </a:r>
            <a:endParaRPr lang="ko-KR" altLang="en-US" sz="2500"/>
          </a:p>
          <a:p>
            <a:pPr marL="0" lvl="0" indent="0">
              <a:buNone/>
              <a:defRPr/>
            </a:pPr>
            <a:endParaRPr lang="ko-KR" altLang="en-US" sz="2500"/>
          </a:p>
          <a:p>
            <a:pPr lvl="0">
              <a:defRPr/>
            </a:pPr>
            <a:r>
              <a:rPr lang="ko-KR" altLang="en-US"/>
              <a:t>냉방면적</a:t>
            </a:r>
            <a:r>
              <a:rPr lang="en-US" altLang="ko-KR"/>
              <a:t>/</a:t>
            </a:r>
            <a:r>
              <a:rPr lang="ko-KR" altLang="en-US"/>
              <a:t>연면적 </a:t>
            </a:r>
            <a:r>
              <a:rPr lang="en-US" altLang="ko-KR"/>
              <a:t>(</a:t>
            </a:r>
            <a:r>
              <a:rPr lang="ko-KR" altLang="en-US"/>
              <a:t>연면적 대비 냉방면적</a:t>
            </a:r>
            <a:r>
              <a:rPr lang="en-US" altLang="ko-KR"/>
              <a:t>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944163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비즈니스 정의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1796" y="1718430"/>
            <a:ext cx="4578585" cy="8445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853" y="3608770"/>
            <a:ext cx="4292820" cy="16002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41406" y="1922044"/>
            <a:ext cx="4267419" cy="7874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4432" y="4231102"/>
            <a:ext cx="4254718" cy="9779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28827" y="2783227"/>
            <a:ext cx="5734344" cy="8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90103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en-US" altLang="ko-KR"/>
              <a:t>EDA - </a:t>
            </a:r>
            <a:r>
              <a:rPr lang="ko-KR" altLang="en-US"/>
              <a:t>상관관계 분석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09639"/>
            <a:ext cx="10138408" cy="66118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970784" y="4754962"/>
            <a:ext cx="541349" cy="740071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77636" y="1609656"/>
            <a:ext cx="541349" cy="740071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20730" y="1609656"/>
            <a:ext cx="541349" cy="740071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62079" y="1979692"/>
            <a:ext cx="438561" cy="370035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52906" y="2637534"/>
            <a:ext cx="438561" cy="778022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240241" y="3026545"/>
            <a:ext cx="438561" cy="305199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12133" y="1272750"/>
            <a:ext cx="407617" cy="336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44502" y="2349727"/>
            <a:ext cx="407617" cy="33690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54402" y="4788092"/>
            <a:ext cx="407617" cy="70694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973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2" animBg="1"/>
      <p:bldP spid="11" grpId="3" animBg="1"/>
      <p:bldP spid="12" grpId="4" animBg="1"/>
      <p:bldP spid="12" grpId="5" animBg="1"/>
      <p:bldP spid="13" grpId="6" animBg="1"/>
      <p:bldP spid="13" grpId="7" animBg="1"/>
      <p:bldP spid="14" grpId="8" animBg="1"/>
      <p:bldP spid="15" grpId="9" animBg="1"/>
      <p:bldP spid="14" grpId="10" animBg="1"/>
      <p:bldP spid="15" grpId="11" animBg="1"/>
      <p:bldP spid="16" grpId="12" animBg="1"/>
      <p:bldP spid="17" grpId="13" animBg="1"/>
      <p:bldP spid="18" grpId="14" animBg="1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p>
            <a:pPr lvl="0" algn="l">
              <a:defRPr/>
            </a:pPr>
            <a:r>
              <a:rPr lang="en-US" altLang="ko-KR"/>
              <a:t>EDA - </a:t>
            </a:r>
            <a:r>
              <a:rPr lang="ko-KR" altLang="en-US"/>
              <a:t>상관관계 분석</a:t>
            </a:r>
            <a:r>
              <a:rPr lang="en-US" altLang="ko-KR"/>
              <a:t>(</a:t>
            </a:r>
            <a:r>
              <a:rPr lang="ko-KR" altLang="en-US"/>
              <a:t>습도 </a:t>
            </a:r>
            <a:r>
              <a:rPr lang="en-US" altLang="ko-KR"/>
              <a:t>-</a:t>
            </a:r>
            <a:r>
              <a:rPr lang="ko-KR" altLang="en-US"/>
              <a:t> 일사 추가 시각화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10" name="가로 글상자 9"/>
          <p:cNvSpPr txBox="1"/>
          <p:nvPr/>
        </p:nvSpPr>
        <p:spPr>
          <a:xfrm>
            <a:off x="5843058" y="2307286"/>
            <a:ext cx="6001838" cy="10055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3000"/>
              <a:t>-</a:t>
            </a:r>
            <a:r>
              <a:rPr lang="ko-KR" altLang="en-US" sz="3000"/>
              <a:t> 확실히 습도가 높을수록 일사량이    </a:t>
            </a:r>
            <a:endParaRPr lang="ko-KR" altLang="en-US" sz="3000"/>
          </a:p>
          <a:p>
            <a:pPr lvl="0">
              <a:defRPr/>
            </a:pPr>
            <a:r>
              <a:rPr lang="ko-KR" altLang="en-US" sz="3000"/>
              <a:t>  줄어드는 모습</a:t>
            </a:r>
            <a:endParaRPr lang="ko-KR" altLang="en-US" sz="30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8942" y="1417638"/>
            <a:ext cx="5404115" cy="52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12783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p>
            <a:pPr lvl="0" algn="l">
              <a:defRPr/>
            </a:pPr>
            <a:r>
              <a:rPr lang="en-US" altLang="ko-KR"/>
              <a:t>EDA - </a:t>
            </a:r>
            <a:r>
              <a:rPr lang="ko-KR" altLang="en-US"/>
              <a:t>상관관계 분석</a:t>
            </a:r>
            <a:r>
              <a:rPr lang="en-US" altLang="ko-KR"/>
              <a:t>(</a:t>
            </a:r>
            <a:r>
              <a:rPr lang="ko-KR" altLang="en-US"/>
              <a:t>습도 </a:t>
            </a:r>
            <a:r>
              <a:rPr lang="en-US" altLang="ko-KR"/>
              <a:t>-</a:t>
            </a:r>
            <a:r>
              <a:rPr lang="ko-KR" altLang="en-US"/>
              <a:t> 강수량 추가 시각화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225919"/>
            <a:ext cx="5362967" cy="5312993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7176362" y="2269787"/>
            <a:ext cx="2774130" cy="146210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3000"/>
              <a:t>-</a:t>
            </a:r>
            <a:r>
              <a:rPr lang="ko-KR" altLang="en-US" sz="3000"/>
              <a:t> 비선형</a:t>
            </a:r>
            <a:endParaRPr lang="ko-KR" altLang="en-US" sz="3000"/>
          </a:p>
          <a:p>
            <a:pPr lvl="0">
              <a:defRPr/>
            </a:pPr>
            <a:endParaRPr lang="ko-KR" altLang="en-US" sz="3000"/>
          </a:p>
          <a:p>
            <a:pPr lvl="0">
              <a:defRPr/>
            </a:pPr>
            <a:r>
              <a:rPr lang="en-US" altLang="ko-KR" sz="3000"/>
              <a:t>-</a:t>
            </a:r>
            <a:r>
              <a:rPr lang="ko-KR" altLang="en-US" sz="3000"/>
              <a:t> 대부분 이상치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1119054316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 algn="l">
              <a:defRPr/>
            </a:pPr>
            <a:r>
              <a:rPr lang="en-US" altLang="ko-KR" sz="3800"/>
              <a:t>EDA - </a:t>
            </a:r>
            <a:r>
              <a:rPr lang="ko-KR" altLang="en-US" sz="3800"/>
              <a:t>상관관계 분석</a:t>
            </a:r>
            <a:r>
              <a:rPr lang="en-US" altLang="ko-KR" sz="3800"/>
              <a:t>(</a:t>
            </a:r>
            <a:r>
              <a:rPr lang="ko-KR" altLang="en-US" sz="3800"/>
              <a:t>전력소비량 </a:t>
            </a:r>
            <a:r>
              <a:rPr lang="en-US" altLang="ko-KR" sz="3800"/>
              <a:t>-</a:t>
            </a:r>
            <a:r>
              <a:rPr lang="ko-KR" altLang="en-US" sz="3800"/>
              <a:t> 기온 추가 시각화</a:t>
            </a:r>
            <a:r>
              <a:rPr lang="en-US" altLang="ko-KR" sz="3800"/>
              <a:t>)</a:t>
            </a:r>
            <a:endParaRPr lang="en-US" altLang="ko-KR" sz="380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10" name="가로 글상자 9"/>
          <p:cNvSpPr txBox="1"/>
          <p:nvPr/>
        </p:nvSpPr>
        <p:spPr>
          <a:xfrm>
            <a:off x="6096000" y="2424092"/>
            <a:ext cx="5486398" cy="13649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/>
              <a:t>-</a:t>
            </a:r>
            <a:r>
              <a:rPr lang="ko-KR" altLang="en-US" sz="2100"/>
              <a:t> 가로 빨간 점선은 전력소비량 이상치 기준점</a:t>
            </a:r>
            <a:endParaRPr lang="ko-KR" altLang="en-US" sz="2100"/>
          </a:p>
          <a:p>
            <a:pPr lvl="0">
              <a:defRPr/>
            </a:pPr>
            <a:endParaRPr lang="ko-KR" altLang="en-US" sz="2100"/>
          </a:p>
          <a:p>
            <a:pPr lvl="0">
              <a:defRPr/>
            </a:pPr>
            <a:r>
              <a:rPr lang="en-US" altLang="ko-KR" sz="2100"/>
              <a:t>-</a:t>
            </a:r>
            <a:r>
              <a:rPr lang="ko-KR" altLang="en-US" sz="2100"/>
              <a:t> 데이터의 분포가 매우 큼</a:t>
            </a:r>
            <a:endParaRPr lang="ko-KR" altLang="en-US" sz="2100"/>
          </a:p>
          <a:p>
            <a:pPr lvl="0">
              <a:defRPr/>
            </a:pPr>
            <a:r>
              <a:rPr lang="ko-KR" altLang="en-US" sz="2100"/>
              <a:t>	</a:t>
            </a:r>
            <a:r>
              <a:rPr lang="en-US" altLang="ko-KR" sz="2100"/>
              <a:t>-&gt;</a:t>
            </a:r>
            <a:r>
              <a:rPr lang="ko-KR" altLang="en-US" sz="2100"/>
              <a:t> 이상치로 인한 상관계수 저하</a:t>
            </a:r>
            <a:endParaRPr lang="ko-KR" altLang="en-US" sz="21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4246" y="1417638"/>
            <a:ext cx="5586995" cy="51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1105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 algn="l">
              <a:defRPr/>
            </a:pPr>
            <a:r>
              <a:rPr lang="en-US" altLang="ko-KR" sz="3100"/>
              <a:t>EDA - </a:t>
            </a:r>
            <a:r>
              <a:rPr lang="ko-KR" altLang="en-US" sz="3100"/>
              <a:t>상관관계 분석</a:t>
            </a:r>
            <a:r>
              <a:rPr lang="en-US" altLang="ko-KR" sz="3100"/>
              <a:t>(</a:t>
            </a:r>
            <a:r>
              <a:rPr lang="ko-KR" altLang="en-US" sz="3100"/>
              <a:t>월과 기온</a:t>
            </a:r>
            <a:r>
              <a:rPr lang="en-US" altLang="ko-KR" sz="3100"/>
              <a:t>/</a:t>
            </a:r>
            <a:r>
              <a:rPr lang="ko-KR" altLang="en-US" sz="3100"/>
              <a:t>불쾌지수</a:t>
            </a:r>
            <a:r>
              <a:rPr lang="en-US" altLang="ko-KR" sz="3100"/>
              <a:t>/</a:t>
            </a:r>
            <a:r>
              <a:rPr lang="ko-KR" altLang="en-US" sz="3100"/>
              <a:t>체감온도 추가 시각화</a:t>
            </a:r>
            <a:r>
              <a:rPr lang="en-US" altLang="ko-KR" sz="3100"/>
              <a:t>)</a:t>
            </a:r>
            <a:endParaRPr lang="en-US" altLang="ko-KR" sz="310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42462"/>
            <a:ext cx="6664499" cy="44707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79244" y="1442462"/>
            <a:ext cx="5143510" cy="44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78005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en-US" altLang="ko-KR"/>
              <a:t>EDA - </a:t>
            </a:r>
            <a:r>
              <a:rPr lang="ko-KR" altLang="en-US"/>
              <a:t>어떤 건물 유형이 많은가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1" y="1840860"/>
            <a:ext cx="10972798" cy="39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35900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en-US" altLang="ko-KR"/>
              <a:t>EDA - </a:t>
            </a:r>
            <a:r>
              <a:rPr lang="ko-KR" altLang="en-US"/>
              <a:t>건물 별 평균 전력소비량은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1" y="1840860"/>
            <a:ext cx="10972798" cy="39487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84255"/>
            <a:ext cx="12192000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96934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en-US" altLang="ko-KR"/>
              <a:t>EDA - </a:t>
            </a:r>
            <a:r>
              <a:rPr lang="ko-KR" altLang="en-US"/>
              <a:t>월별 전력소비량은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541016" y="1593347"/>
            <a:ext cx="910996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18408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en-US" altLang="ko-KR"/>
              <a:t>EDA - </a:t>
            </a:r>
            <a:r>
              <a:rPr lang="ko-KR" altLang="en-US"/>
              <a:t>일사량이 많은 월은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496904" y="1321703"/>
            <a:ext cx="9198191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5095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en-US" altLang="ko-KR"/>
              <a:t>EDA - 8</a:t>
            </a:r>
            <a:r>
              <a:rPr lang="ko-KR" altLang="en-US"/>
              <a:t>월에 비가 많이 왔는가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657362"/>
            <a:ext cx="9689042" cy="43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0410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데이터 출처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데이콘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497" y="2269572"/>
            <a:ext cx="5181502" cy="268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10778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74637"/>
            <a:ext cx="10972798" cy="1143000"/>
          </a:xfrm>
        </p:spPr>
        <p:txBody>
          <a:bodyPr>
            <a:noAutofit/>
          </a:bodyPr>
          <a:p>
            <a:pPr lvl="0" algn="l">
              <a:defRPr/>
            </a:pPr>
            <a:r>
              <a:rPr lang="en-US" altLang="ko-KR" sz="3800"/>
              <a:t>EDA - </a:t>
            </a:r>
            <a:r>
              <a:rPr lang="ko-KR" altLang="en-US" sz="3800"/>
              <a:t>일사</a:t>
            </a:r>
            <a:r>
              <a:rPr lang="en-US" altLang="ko-KR" sz="3800"/>
              <a:t>,</a:t>
            </a:r>
            <a:r>
              <a:rPr lang="ko-KR" altLang="en-US" sz="3800"/>
              <a:t> 일조량이 높은 날은 강수량이 없었는가</a:t>
            </a:r>
            <a:r>
              <a:rPr lang="en-US" altLang="ko-KR" sz="3800"/>
              <a:t>?</a:t>
            </a:r>
            <a:endParaRPr lang="en-US" altLang="ko-KR" sz="380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6494" y="1672422"/>
            <a:ext cx="9779011" cy="37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7259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다중공선성 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1350" y="1346403"/>
            <a:ext cx="3534295" cy="5192509"/>
          </a:xfrm>
          <a:prstGeom prst="rect">
            <a:avLst/>
          </a:prstGeom>
        </p:spPr>
      </p:pic>
      <p:cxnSp>
        <p:nvCxnSpPr>
          <p:cNvPr id="10" name="선 9"/>
          <p:cNvCxnSpPr/>
          <p:nvPr/>
        </p:nvCxnSpPr>
        <p:spPr>
          <a:xfrm flipV="1">
            <a:off x="691350" y="1977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/>
          <p:nvPr/>
        </p:nvCxnSpPr>
        <p:spPr>
          <a:xfrm flipV="1">
            <a:off x="773850" y="28402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선 11"/>
          <p:cNvCxnSpPr/>
          <p:nvPr/>
        </p:nvCxnSpPr>
        <p:spPr>
          <a:xfrm flipV="1">
            <a:off x="863850" y="4032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 flipV="1">
            <a:off x="773850" y="5427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 flipV="1">
            <a:off x="773850" y="5727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가로 글상자 14"/>
          <p:cNvSpPr txBox="1"/>
          <p:nvPr/>
        </p:nvSpPr>
        <p:spPr>
          <a:xfrm>
            <a:off x="5304750" y="2933782"/>
            <a:ext cx="5701966" cy="54093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3000"/>
              <a:t>-</a:t>
            </a:r>
            <a:r>
              <a:rPr lang="ko-KR" altLang="en-US" sz="3000"/>
              <a:t> 우선 파생변수인 불쾌지수 제거 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75371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다중공선성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STEP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1350" y="1346403"/>
            <a:ext cx="3534295" cy="5192509"/>
          </a:xfrm>
          <a:prstGeom prst="rect">
            <a:avLst/>
          </a:prstGeom>
        </p:spPr>
      </p:pic>
      <p:cxnSp>
        <p:nvCxnSpPr>
          <p:cNvPr id="10" name="선 9"/>
          <p:cNvCxnSpPr/>
          <p:nvPr/>
        </p:nvCxnSpPr>
        <p:spPr>
          <a:xfrm flipV="1">
            <a:off x="691350" y="1977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/>
          <p:nvPr/>
        </p:nvCxnSpPr>
        <p:spPr>
          <a:xfrm flipV="1">
            <a:off x="773850" y="28402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선 11"/>
          <p:cNvCxnSpPr/>
          <p:nvPr/>
        </p:nvCxnSpPr>
        <p:spPr>
          <a:xfrm flipV="1">
            <a:off x="863850" y="4032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 flipV="1">
            <a:off x="773850" y="5427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 flipV="1">
            <a:off x="773850" y="5727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가로 글상자 14"/>
          <p:cNvSpPr txBox="1"/>
          <p:nvPr/>
        </p:nvSpPr>
        <p:spPr>
          <a:xfrm>
            <a:off x="5304750" y="2933782"/>
            <a:ext cx="5701966" cy="54093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3000"/>
              <a:t>-</a:t>
            </a:r>
            <a:r>
              <a:rPr lang="ko-KR" altLang="en-US" sz="3000"/>
              <a:t> 파생변수인 체감온도</a:t>
            </a:r>
            <a:r>
              <a:rPr lang="en-US" altLang="ko-KR" sz="3000"/>
              <a:t>(C) </a:t>
            </a:r>
            <a:r>
              <a:rPr lang="ko-KR" altLang="en-US" sz="3000"/>
              <a:t>제거 </a:t>
            </a:r>
            <a:endParaRPr lang="ko-KR" altLang="en-US" sz="300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350" y="1346403"/>
            <a:ext cx="3849815" cy="5199234"/>
          </a:xfrm>
          <a:prstGeom prst="rect">
            <a:avLst/>
          </a:prstGeom>
        </p:spPr>
      </p:pic>
      <p:cxnSp>
        <p:nvCxnSpPr>
          <p:cNvPr id="17" name="선 16"/>
          <p:cNvCxnSpPr/>
          <p:nvPr/>
        </p:nvCxnSpPr>
        <p:spPr>
          <a:xfrm flipV="1">
            <a:off x="773851" y="2077650"/>
            <a:ext cx="3060899" cy="7499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8" name="선 17"/>
          <p:cNvCxnSpPr/>
          <p:nvPr/>
        </p:nvCxnSpPr>
        <p:spPr>
          <a:xfrm flipV="1">
            <a:off x="773850" y="4245150"/>
            <a:ext cx="3060899" cy="7499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9" name="선 18"/>
          <p:cNvCxnSpPr/>
          <p:nvPr/>
        </p:nvCxnSpPr>
        <p:spPr>
          <a:xfrm flipV="1">
            <a:off x="773850" y="5835150"/>
            <a:ext cx="3060899" cy="7499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74776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다중공선성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STEP</a:t>
            </a:r>
            <a:r>
              <a:rPr lang="ko-KR" altLang="en-US"/>
              <a:t> </a:t>
            </a: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1350" y="1346403"/>
            <a:ext cx="3534295" cy="5192509"/>
          </a:xfrm>
          <a:prstGeom prst="rect">
            <a:avLst/>
          </a:prstGeom>
        </p:spPr>
      </p:pic>
      <p:cxnSp>
        <p:nvCxnSpPr>
          <p:cNvPr id="10" name="선 9"/>
          <p:cNvCxnSpPr/>
          <p:nvPr/>
        </p:nvCxnSpPr>
        <p:spPr>
          <a:xfrm flipV="1">
            <a:off x="691350" y="1977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/>
          <p:nvPr/>
        </p:nvCxnSpPr>
        <p:spPr>
          <a:xfrm flipV="1">
            <a:off x="773850" y="28402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선 11"/>
          <p:cNvCxnSpPr/>
          <p:nvPr/>
        </p:nvCxnSpPr>
        <p:spPr>
          <a:xfrm flipV="1">
            <a:off x="863850" y="4032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 flipV="1">
            <a:off x="773850" y="5427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 flipV="1">
            <a:off x="773850" y="5727750"/>
            <a:ext cx="2730000" cy="74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가로 글상자 14"/>
          <p:cNvSpPr txBox="1"/>
          <p:nvPr/>
        </p:nvSpPr>
        <p:spPr>
          <a:xfrm>
            <a:off x="5304750" y="2933782"/>
            <a:ext cx="5701966" cy="54093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3000"/>
              <a:t>-</a:t>
            </a:r>
            <a:r>
              <a:rPr lang="ko-KR" altLang="en-US" sz="3000"/>
              <a:t> 냉방면적 제거</a:t>
            </a:r>
            <a:endParaRPr lang="ko-KR" altLang="en-US" sz="300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350" y="1346403"/>
            <a:ext cx="3873101" cy="5192509"/>
          </a:xfrm>
          <a:prstGeom prst="rect">
            <a:avLst/>
          </a:prstGeom>
        </p:spPr>
      </p:pic>
      <p:cxnSp>
        <p:nvCxnSpPr>
          <p:cNvPr id="17" name="선 16"/>
          <p:cNvCxnSpPr/>
          <p:nvPr/>
        </p:nvCxnSpPr>
        <p:spPr>
          <a:xfrm flipV="1">
            <a:off x="773850" y="4447650"/>
            <a:ext cx="3060899" cy="7499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635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다중공선성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STEP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sp>
        <p:nvSpPr>
          <p:cNvPr id="15" name="가로 글상자 14"/>
          <p:cNvSpPr txBox="1"/>
          <p:nvPr/>
        </p:nvSpPr>
        <p:spPr>
          <a:xfrm>
            <a:off x="5304750" y="2933782"/>
            <a:ext cx="5701966" cy="54093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3000"/>
              <a:t>-</a:t>
            </a:r>
            <a:r>
              <a:rPr lang="ko-KR" altLang="en-US" sz="3000"/>
              <a:t> 모든 </a:t>
            </a:r>
            <a:r>
              <a:rPr lang="en-US" altLang="ko-KR" sz="3000"/>
              <a:t>VIF</a:t>
            </a:r>
            <a:r>
              <a:rPr lang="ko-KR" altLang="en-US" sz="3000"/>
              <a:t>값 </a:t>
            </a:r>
            <a:r>
              <a:rPr lang="en-US" altLang="ko-KR" sz="3000"/>
              <a:t>5</a:t>
            </a:r>
            <a:r>
              <a:rPr lang="ko-KR" altLang="en-US" sz="3000"/>
              <a:t>미만 </a:t>
            </a:r>
            <a:endParaRPr lang="ko-KR" altLang="en-US" sz="3000"/>
          </a:p>
        </p:txBody>
      </p:sp>
      <p:pic>
        <p:nvPicPr>
          <p:cNvPr id="16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417638"/>
            <a:ext cx="4313428" cy="47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4556"/>
      </p:ext>
    </p:extLst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데이터 스케일링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8" name="직사각형 7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2500"/>
              <a:t>데이터 별로 단위가 다르고</a:t>
            </a:r>
            <a:r>
              <a:rPr lang="en-US" altLang="ko-KR" sz="2500"/>
              <a:t>,</a:t>
            </a:r>
            <a:r>
              <a:rPr lang="ko-KR" altLang="en-US" sz="2500"/>
              <a:t> 크기도 매우 상이함으로 데이터 스케일링 진행</a:t>
            </a:r>
            <a:endParaRPr lang="ko-KR" altLang="en-US" sz="25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8" y="1417638"/>
            <a:ext cx="10972798" cy="50203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301640"/>
            <a:ext cx="10972798" cy="51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가변수 처리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pic>
        <p:nvPicPr>
          <p:cNvPr id="17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80776" y="1643685"/>
            <a:ext cx="10630447" cy="43789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52250" y="1643685"/>
            <a:ext cx="4058973" cy="4378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42677"/>
      </p:ext>
    </p:extLst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평가지표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sp>
        <p:nvSpPr>
          <p:cNvPr id="17" name="직사각형 1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p>
            <a:pPr lvl="0">
              <a:defRPr/>
            </a:pPr>
            <a:r>
              <a:rPr lang="en-US" altLang="ko-KR"/>
              <a:t>R2</a:t>
            </a:r>
            <a:r>
              <a:rPr lang="ko-KR" altLang="en-US"/>
              <a:t> </a:t>
            </a:r>
            <a:r>
              <a:rPr lang="en-US" altLang="ko-KR"/>
              <a:t>score(</a:t>
            </a:r>
            <a:r>
              <a:rPr lang="ko-KR" altLang="en-US"/>
              <a:t>결정계수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MAE(</a:t>
            </a:r>
            <a:r>
              <a:rPr lang="ko-KR" altLang="en-US"/>
              <a:t>평균 절대 오차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MSE(</a:t>
            </a:r>
            <a:r>
              <a:rPr lang="ko-KR" altLang="en-US"/>
              <a:t>평균 제곱 오차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RMSE(</a:t>
            </a:r>
            <a:r>
              <a:rPr lang="ko-KR" altLang="en-US"/>
              <a:t>평균 제곱근 오차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SMAPE(대칭 평균 절대 비율 오차)</a:t>
            </a:r>
            <a:endParaRPr lang="en-US" altLang="ko-KR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088245"/>
            <a:ext cx="5181502" cy="268151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264749" y="2832750"/>
            <a:ext cx="817501" cy="25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33238"/>
      </p:ext>
    </p:extLst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모델 학습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  <p:sp>
        <p:nvSpPr>
          <p:cNvPr id="17" name="직사각형 1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p>
            <a:pPr marL="0" lv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 LinearRegression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PolynomialRegression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3. ElasticNet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4. DecisionTreeRegressor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5. RandomForestRegressor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8021940"/>
      </p:ext>
    </p:extLst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모델 학습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pic>
        <p:nvPicPr>
          <p:cNvPr id="1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716983"/>
            <a:ext cx="9781475" cy="36173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9599" y="2435250"/>
            <a:ext cx="9781475" cy="569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099610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데이터 소개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1428" y="1177639"/>
            <a:ext cx="8649144" cy="55438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785" y="1177639"/>
            <a:ext cx="11246428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모델 과적합 여부 검사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pic>
        <p:nvPicPr>
          <p:cNvPr id="1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029465" y="1417638"/>
            <a:ext cx="10133070" cy="306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99964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모델 튜닝 </a:t>
            </a:r>
            <a:r>
              <a:rPr lang="en-US" altLang="ko-KR"/>
              <a:t>-</a:t>
            </a:r>
            <a:r>
              <a:rPr lang="ko-KR" altLang="en-US"/>
              <a:t> 그리드 서치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  <p:sp>
        <p:nvSpPr>
          <p:cNvPr id="19" name="직사각형 18"/>
          <p:cNvSpPr>
            <a:spLocks noGrp="1"/>
          </p:cNvSpPr>
          <p:nvPr>
            <p:ph idx="1"/>
          </p:nvPr>
        </p:nvSpPr>
        <p:spPr>
          <a:xfrm>
            <a:off x="609600" y="3857700"/>
            <a:ext cx="10972798" cy="4525963"/>
          </a:xfrm>
        </p:spPr>
        <p:txBody>
          <a:bodyPr vert="horz" lIns="91440" tIns="45720" rIns="91440" bIns="45720">
            <a:normAutofit/>
          </a:bodyPr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리소스 자원 부족 </a:t>
            </a: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런타임 에러가 지속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비교적 적은 시도로 파라미터 서치가 가능한 베이즈 서치 이용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290081"/>
            <a:ext cx="6814019" cy="25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70502"/>
      </p:ext>
    </p:extLst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모델 튜닝 </a:t>
            </a:r>
            <a:r>
              <a:rPr lang="en-US" altLang="ko-KR"/>
              <a:t>-</a:t>
            </a:r>
            <a:r>
              <a:rPr lang="ko-KR" altLang="en-US"/>
              <a:t> 베이즈 서치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sp>
        <p:nvSpPr>
          <p:cNvPr id="19" name="직사각형 18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525963"/>
          </a:xfrm>
        </p:spPr>
        <p:txBody>
          <a:bodyPr vert="horz" lIns="91440" tIns="45720" rIns="91440" bIns="45720">
            <a:normAutofit/>
          </a:bodyPr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/>
              <a:t>그리드 서치보다 비교적 적은 시도로 탐색 가능</a:t>
            </a:r>
            <a:endParaRPr lang="ko-KR" altLang="en-US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/>
              <a:t>사전 사건의 정보를 활용하여 사후 사건의 탐색 위치 결정</a:t>
            </a:r>
            <a:endParaRPr lang="ko-KR" altLang="en-US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00318"/>
      </p:ext>
    </p:extLst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모델 튜닝 </a:t>
            </a:r>
            <a:r>
              <a:rPr lang="en-US" altLang="ko-KR"/>
              <a:t>-</a:t>
            </a:r>
            <a:r>
              <a:rPr lang="ko-KR" altLang="en-US"/>
              <a:t> 베이즈 서치 </a:t>
            </a:r>
            <a:r>
              <a:rPr lang="en-US" altLang="ko-KR"/>
              <a:t>(</a:t>
            </a:r>
            <a:r>
              <a:rPr lang="ko-KR" altLang="en-US"/>
              <a:t>파라미터 설명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pic>
        <p:nvPicPr>
          <p:cNvPr id="20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48956" y="1417638"/>
            <a:ext cx="5387934" cy="4938712"/>
          </a:xfrm>
          <a:prstGeom prst="rect">
            <a:avLst/>
          </a:prstGeom>
        </p:spPr>
      </p:pic>
      <p:sp>
        <p:nvSpPr>
          <p:cNvPr id="21" name="가로 글상자 20"/>
          <p:cNvSpPr txBox="1"/>
          <p:nvPr/>
        </p:nvSpPr>
        <p:spPr>
          <a:xfrm>
            <a:off x="5775957" y="1417638"/>
            <a:ext cx="6412233" cy="5124132"/>
          </a:xfrm>
          <a:prstGeom prst="rect">
            <a:avLst/>
          </a:prstGeom>
        </p:spPr>
        <p:txBody>
          <a:bodyPr wrap="none">
            <a:spAutoFit/>
          </a:bodyPr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latin typeface="맑은 고딕"/>
                <a:ea typeface="맑은 고딕"/>
                <a:cs typeface="맑은 고딕"/>
              </a:rPr>
              <a:t>n_estimators: 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latin typeface="맑은 고딕"/>
                <a:ea typeface="맑은 고딕"/>
                <a:cs typeface="맑은 고딕"/>
              </a:rPr>
              <a:t>트리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latin typeface="맑은 고딕"/>
                <a:ea typeface="맑은 고딕"/>
                <a:cs typeface="맑은 고딕"/>
              </a:rPr>
              <a:t>의 수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latin typeface="맑은 고딕"/>
                <a:ea typeface="맑은 고딕"/>
                <a:cs typeface="맑은 고딕"/>
              </a:rPr>
              <a:t>max_depth : 트리의 최대 깊이.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latin typeface="맑은 고딕"/>
                <a:ea typeface="맑은 고딕"/>
                <a:cs typeface="맑은 고딕"/>
              </a:rPr>
              <a:t>min_samples_split : 노드를 분할하는데 필요한 최소 샘플 수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latin typeface="맑은 고딕"/>
                <a:ea typeface="맑은 고딕"/>
                <a:cs typeface="맑은 고딕"/>
              </a:rPr>
              <a:t>min_sample_leaf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latin typeface="맑은 고딕"/>
                <a:ea typeface="맑은 고딕"/>
                <a:cs typeface="맑은 고딕"/>
              </a:rPr>
              <a:t> 리프노드에 있어야할 최소 샘플 수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latin typeface="맑은 고딕"/>
                <a:ea typeface="맑은 고딕"/>
                <a:cs typeface="맑은 고딕"/>
              </a:rPr>
              <a:t>max_features :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latin typeface="맑은 고딕"/>
                <a:ea typeface="맑은 고딕"/>
                <a:cs typeface="맑은 고딕"/>
              </a:rPr>
              <a:t> 최적의 분할을 위해 고려할 최대 feature 개수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endParaRPr lang="ko-KR" altLang="en-US"/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/>
              <a:t>n_iter : </a:t>
            </a:r>
            <a:r>
              <a:rPr lang="ko-KR" altLang="en-US"/>
              <a:t>베이즈 서치 수행 반복 횟수</a:t>
            </a:r>
            <a:endParaRPr lang="ko-KR" altLang="en-US"/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endParaRPr lang="en-US" altLang="ko-KR"/>
          </a:p>
          <a:p>
            <a:pPr lvl="0"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/>
              <a:t>cv :</a:t>
            </a:r>
            <a:r>
              <a:rPr lang="ko-KR" altLang="en-US"/>
              <a:t> 교차검증 폴드 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82273"/>
      </p:ext>
    </p:extLst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모델 튜닝 결과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pic>
        <p:nvPicPr>
          <p:cNvPr id="18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029465" y="360137"/>
            <a:ext cx="10133070" cy="306886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9465" y="4637254"/>
            <a:ext cx="10133070" cy="163715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0406235" y="1417638"/>
            <a:ext cx="756300" cy="1932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324004" y="4606354"/>
            <a:ext cx="756300" cy="1668052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오른쪽 화살표 21"/>
          <p:cNvSpPr/>
          <p:nvPr/>
        </p:nvSpPr>
        <p:spPr>
          <a:xfrm rot="5376742">
            <a:off x="5664291" y="3648739"/>
            <a:ext cx="863417" cy="85656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69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  <p:bldP spid="22" grpId="2" animBg="1"/>
    </p:bldLst>
  </p:timing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모델 해석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048" y="1164095"/>
            <a:ext cx="9731960" cy="53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98064"/>
      </p:ext>
    </p:extLst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최종 모델 점수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  <p:pic>
        <p:nvPicPr>
          <p:cNvPr id="19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1" y="1417638"/>
            <a:ext cx="10972798" cy="1768624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775922" y="5547103"/>
            <a:ext cx="7200841" cy="5415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3000"/>
              <a:t>-</a:t>
            </a:r>
            <a:r>
              <a:rPr lang="ko-KR" altLang="en-US" sz="3000"/>
              <a:t> 단순 비교를 했을 경우 상위 </a:t>
            </a:r>
            <a:r>
              <a:rPr lang="en-US" altLang="ko-KR" sz="3000"/>
              <a:t>4%</a:t>
            </a:r>
            <a:r>
              <a:rPr lang="ko-KR" altLang="en-US" sz="3000"/>
              <a:t> 이내 달성</a:t>
            </a:r>
            <a:endParaRPr lang="ko-KR" altLang="en-US" sz="3000"/>
          </a:p>
        </p:txBody>
      </p:sp>
      <p:sp>
        <p:nvSpPr>
          <p:cNvPr id="23" name="가로 글상자 22"/>
          <p:cNvSpPr txBox="1"/>
          <p:nvPr/>
        </p:nvSpPr>
        <p:spPr>
          <a:xfrm>
            <a:off x="7999585" y="2118968"/>
            <a:ext cx="881918" cy="39372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/>
              <a:t>7.069</a:t>
            </a:r>
            <a:endParaRPr lang="en-US" altLang="ko-KR" sz="2000" b="1"/>
          </a:p>
        </p:txBody>
      </p:sp>
      <p:pic>
        <p:nvPicPr>
          <p:cNvPr id="24" name="그림 23"/>
          <p:cNvPicPr>
            <a:picLocks noGrp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922" y="2211967"/>
            <a:ext cx="10133070" cy="306886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159998" y="4720699"/>
            <a:ext cx="748995" cy="560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6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1" animBg="1"/>
    </p:bldLst>
  </p:timing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잘한 점 </a:t>
            </a:r>
            <a:r>
              <a:rPr lang="en-US" altLang="ko-KR"/>
              <a:t>&amp;</a:t>
            </a:r>
            <a:r>
              <a:rPr lang="ko-KR" altLang="en-US"/>
              <a:t> 아쉬운 점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19" name="직사각형 18"/>
          <p:cNvSpPr>
            <a:spLocks noGrp="1"/>
          </p:cNvSpPr>
          <p:nvPr>
            <p:ph idx="1"/>
          </p:nvPr>
        </p:nvSpPr>
        <p:spPr>
          <a:xfrm>
            <a:off x="609599" y="1600200"/>
            <a:ext cx="4901466" cy="4525963"/>
          </a:xfrm>
        </p:spPr>
        <p:txBody>
          <a:bodyPr vert="horz" lIns="91440" tIns="45720" rIns="91440" bIns="45720">
            <a:normAutofit/>
          </a:bodyPr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/>
              <a:t>이상치 평균 대체</a:t>
            </a:r>
            <a:endParaRPr lang="ko-KR" altLang="en-US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/>
              <a:t>다양한 시도</a:t>
            </a:r>
            <a:endParaRPr lang="ko-KR" altLang="en-US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/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21" name="직사각형 20"/>
          <p:cNvSpPr>
            <a:spLocks noGrp="1"/>
          </p:cNvSpPr>
          <p:nvPr/>
        </p:nvSpPr>
        <p:spPr>
          <a:xfrm>
            <a:off x="6009383" y="1600200"/>
            <a:ext cx="4901466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돈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55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1" y="2693987"/>
            <a:ext cx="10363198" cy="1470025"/>
          </a:xfrm>
        </p:spPr>
        <p:txBody>
          <a:bodyPr/>
          <a:p>
            <a:pPr lvl="0">
              <a:defRPr/>
            </a:pPr>
            <a:r>
              <a:rPr lang="ko-KR" altLang="en-US" sz="6500"/>
              <a:t>감사합니다</a:t>
            </a:r>
            <a:r>
              <a:rPr lang="en-US" altLang="ko-KR" sz="6500"/>
              <a:t>.</a:t>
            </a:r>
            <a:endParaRPr lang="en-US" altLang="ko-KR" sz="650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변수설명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300047"/>
            <a:ext cx="3962603" cy="3372023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4572202" y="1300047"/>
            <a:ext cx="13892960" cy="496549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/>
              <a:t>-</a:t>
            </a:r>
            <a:r>
              <a:rPr lang="ko-KR" altLang="en-US" sz="2000"/>
              <a:t> </a:t>
            </a:r>
            <a:r>
              <a:rPr lang="ko-KR" altLang="en-US" sz="2000" b="1"/>
              <a:t>건물번호</a:t>
            </a:r>
            <a:endParaRPr lang="ko-KR" altLang="en-US" sz="2000" b="1"/>
          </a:p>
          <a:p>
            <a:pPr lvl="0">
              <a:defRPr/>
            </a:pPr>
            <a:r>
              <a:rPr lang="ko-KR" altLang="en-US" sz="2000"/>
              <a:t>    - 건물을 식별할 수 있는 고유한 번호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- </a:t>
            </a:r>
            <a:r>
              <a:rPr lang="ko-KR" altLang="en-US" sz="2000" b="1"/>
              <a:t>건물유형</a:t>
            </a:r>
            <a:r>
              <a:rPr lang="ko-KR" altLang="en-US" sz="2000"/>
              <a:t>  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    - 건물의 용도나 구조에 따른 분류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- </a:t>
            </a:r>
            <a:r>
              <a:rPr lang="ko-KR" altLang="en-US" sz="2000" b="1"/>
              <a:t>연면적(m2)</a:t>
            </a:r>
            <a:endParaRPr lang="ko-KR" altLang="en-US" sz="2000" b="1"/>
          </a:p>
          <a:p>
            <a:pPr lvl="0">
              <a:defRPr/>
            </a:pPr>
            <a:r>
              <a:rPr lang="ko-KR" altLang="en-US" sz="2000"/>
              <a:t>    - 건물 내부의 모든 층을 합한 총 바닥면적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- </a:t>
            </a:r>
            <a:r>
              <a:rPr lang="ko-KR" altLang="en-US" sz="2000" b="1"/>
              <a:t>냉방면적(m2) </a:t>
            </a:r>
            <a:r>
              <a:rPr lang="ko-KR" altLang="en-US" sz="2000"/>
              <a:t>    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    - 냉방 설비가 설치된 바닥 면적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- </a:t>
            </a:r>
            <a:r>
              <a:rPr lang="ko-KR" altLang="en-US" sz="2000" b="1"/>
              <a:t>태양광용량(kW)     </a:t>
            </a:r>
            <a:endParaRPr lang="ko-KR" altLang="en-US" sz="2000" b="1"/>
          </a:p>
          <a:p>
            <a:pPr lvl="0">
              <a:defRPr/>
            </a:pPr>
            <a:r>
              <a:rPr lang="ko-KR" altLang="en-US" sz="2000"/>
              <a:t>    - 건물에 설치된 태양광 발전 설비의 총 용량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- </a:t>
            </a:r>
            <a:r>
              <a:rPr lang="ko-KR" altLang="en-US" sz="2000" b="1"/>
              <a:t>ESS저장용량(kWh)</a:t>
            </a:r>
            <a:endParaRPr lang="ko-KR" altLang="en-US" sz="2000" b="1"/>
          </a:p>
          <a:p>
            <a:pPr lvl="0">
              <a:defRPr/>
            </a:pPr>
            <a:r>
              <a:rPr lang="ko-KR" altLang="en-US" sz="2000"/>
              <a:t>    - 건물에 설치된 에너지저장장치(ESS)의 총 저장 용량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    - ESS는 태양광 발전 시스템에서 생산된 에너지를 저장하는 데 사용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- </a:t>
            </a:r>
            <a:r>
              <a:rPr lang="ko-KR" altLang="en-US" sz="2000" b="1"/>
              <a:t>PCS용량(kW)</a:t>
            </a:r>
            <a:endParaRPr lang="ko-KR" altLang="en-US" sz="2000" b="1"/>
          </a:p>
          <a:p>
            <a:pPr lvl="0">
              <a:defRPr/>
            </a:pPr>
            <a:r>
              <a:rPr lang="ko-KR" altLang="en-US" sz="2000"/>
              <a:t>    - 전력변환장치(Power Conditioning System)의 총 용량</a:t>
            </a:r>
            <a:endParaRPr lang="ko-KR" altLang="en-US" sz="2000"/>
          </a:p>
          <a:p>
            <a:pPr lvl="0">
              <a:defRPr/>
            </a:pPr>
            <a:r>
              <a:rPr lang="ko-KR" altLang="en-US" sz="2000"/>
              <a:t>    - AC 전력으로 변환하는 핵심 구성 요소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751186475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변수설명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794020" y="1300047"/>
            <a:ext cx="13892960" cy="529887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- num_date_time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측정 시간</a:t>
            </a:r>
            <a:endParaRPr lang="en-US" altLang="ko-KR"/>
          </a:p>
          <a:p>
            <a:pPr lvl="0">
              <a:defRPr/>
            </a:pPr>
            <a:r>
              <a:rPr lang="en-US" altLang="ko-KR" b="1"/>
              <a:t>- 건물번호</a:t>
            </a:r>
            <a:endParaRPr lang="en-US" altLang="ko-KR"/>
          </a:p>
          <a:p>
            <a:pPr lvl="0">
              <a:defRPr/>
            </a:pPr>
            <a:r>
              <a:rPr lang="en-US" altLang="ko-KR" b="1"/>
              <a:t>- 일시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측정 시간 num_date_time과 동일함</a:t>
            </a:r>
            <a:endParaRPr lang="en-US" altLang="ko-KR"/>
          </a:p>
          <a:p>
            <a:pPr lvl="0">
              <a:defRPr/>
            </a:pPr>
            <a:r>
              <a:rPr lang="en-US" altLang="ko-KR" b="1"/>
              <a:t>- 기온(C)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C단위</a:t>
            </a:r>
            <a:endParaRPr lang="en-US" altLang="ko-KR"/>
          </a:p>
          <a:p>
            <a:pPr lvl="0">
              <a:defRPr/>
            </a:pPr>
            <a:r>
              <a:rPr lang="en-US" altLang="ko-KR" b="1"/>
              <a:t>- 강수량(mm)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- 0mm : 강수 없음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- 0.1 ~ 1mm : 흩날리는 비, 우산 없어도 되는 정도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- 1 ~ 3mm : 가늘게 내리는 비, 우산 없어도 되지만 살짝 불편한 정도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- 3 ~ 5mm : 부슬부슬 내리는 비, 우산 필요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...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- 30 ~ 40mm : 쏟아붓는 비, 하천 범람, 침수 피해, 호우특보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- 40 ~ 50mm : 폭우, 하수 역류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- 50 ~ 70mm : 집중호우, 시설물 붕괴 가능성, 외출 위험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- 70 ~ 110mm : 자연재해급, 산사태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- 110mm ~ : 천재지변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pic>
        <p:nvPicPr>
          <p:cNvPr id="7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4178514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76295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변수설명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4794020" y="1300047"/>
            <a:ext cx="13892960" cy="557509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- 풍속(m/s)</a:t>
            </a:r>
            <a:endParaRPr lang="en-US" altLang="ko-KR" b="1"/>
          </a:p>
          <a:p>
            <a:pPr lvl="0">
              <a:defRPr/>
            </a:pPr>
            <a:r>
              <a:rPr lang="en-US" altLang="ko-KR"/>
              <a:t>    - 바람의 세기를 나타내는 척도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- 0 ~ 1.5 m/s : 완전 미풍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- 1.6 ~ 3.3 m/s : 약미풍, 바람 느껴짐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- 3.4 ~ 5.4 m/s : 강미풍, 깃발이 가볍게 날림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- 5.5 ~ 7.9 m/s : 중풍, 먼지가 일음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- 8.0 ~ 10.7 m/s : 약강풍, 파도가 조금 높아짐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- 10.8 ~ 13.8m/s : 중강풍, 큰 나뭇가지가 흔들림, 우산 사용 어려움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뒤에 더 많은 기준이 있지만 우리 데이터에는 그 이상은 없음</a:t>
            </a:r>
            <a:endParaRPr lang="en-US" altLang="ko-KR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- 습도(%)</a:t>
            </a:r>
            <a:endParaRPr lang="en-US" altLang="ko-KR" b="1"/>
          </a:p>
          <a:p>
            <a:pPr lvl="0">
              <a:defRPr/>
            </a:pPr>
            <a:r>
              <a:rPr lang="en-US" altLang="ko-KR"/>
              <a:t>    - 공기 중에 포함된 수증기의 양</a:t>
            </a:r>
            <a:endParaRPr lang="en-US" altLang="ko-KR"/>
          </a:p>
          <a:p>
            <a:pPr lvl="0">
              <a:defRPr/>
            </a:pPr>
            <a:r>
              <a:rPr lang="en-US" altLang="ko-KR" b="1"/>
              <a:t>- 일조(hr)</a:t>
            </a:r>
            <a:endParaRPr lang="en-US" altLang="ko-KR" b="1"/>
          </a:p>
          <a:p>
            <a:pPr lvl="0">
              <a:defRPr/>
            </a:pPr>
            <a:r>
              <a:rPr lang="en-US" altLang="ko-KR"/>
              <a:t>    - 특정 기간 동안 햇빛이 비치는 시간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    - 데이터에서는 1시간 기준으로 측정</a:t>
            </a:r>
            <a:endParaRPr lang="en-US" altLang="ko-KR"/>
          </a:p>
          <a:p>
            <a:pPr lvl="0">
              <a:defRPr/>
            </a:pPr>
            <a:r>
              <a:rPr lang="en-US" altLang="ko-KR" b="1"/>
              <a:t>- 일사(MJ/m2)</a:t>
            </a:r>
            <a:endParaRPr lang="en-US" altLang="ko-KR" b="1"/>
          </a:p>
          <a:p>
            <a:pPr lvl="0">
              <a:defRPr/>
            </a:pPr>
            <a:r>
              <a:rPr lang="en-US" altLang="ko-KR"/>
              <a:t>    - 단위 면적당 도달하는 태양 에너지의 양</a:t>
            </a:r>
            <a:endParaRPr lang="en-US" altLang="ko-KR"/>
          </a:p>
          <a:p>
            <a:pPr lvl="0">
              <a:defRPr/>
            </a:pPr>
            <a:r>
              <a:rPr lang="en-US" altLang="ko-KR" b="1"/>
              <a:t>- 전력소비량(kWh)</a:t>
            </a:r>
            <a:endParaRPr lang="en-US" altLang="ko-KR" b="1"/>
          </a:p>
          <a:p>
            <a:pPr lvl="0">
              <a:defRPr/>
            </a:pPr>
            <a:r>
              <a:rPr lang="ko-KR" altLang="en-US" b="1"/>
              <a:t>    </a:t>
            </a:r>
            <a:r>
              <a:rPr lang="en-US" altLang="ko-KR" b="1"/>
              <a:t>-</a:t>
            </a:r>
            <a:r>
              <a:rPr lang="ko-KR" altLang="en-US" b="1"/>
              <a:t> </a:t>
            </a:r>
            <a:r>
              <a:rPr lang="ko-KR" altLang="en-US" b="0"/>
              <a:t>종속변수</a:t>
            </a:r>
            <a:endParaRPr lang="ko-KR" altLang="en-US" b="0"/>
          </a:p>
          <a:p>
            <a:pPr lvl="0">
              <a:defRPr/>
            </a:pPr>
            <a:endParaRPr lang="en-US" altLang="ko-KR" b="1"/>
          </a:p>
        </p:txBody>
      </p:sp>
      <p:pic>
        <p:nvPicPr>
          <p:cNvPr id="7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417638"/>
            <a:ext cx="4178514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08849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전처리 </a:t>
            </a:r>
            <a:r>
              <a:rPr lang="en-US" altLang="ko-KR"/>
              <a:t>-</a:t>
            </a:r>
            <a:r>
              <a:rPr lang="ko-KR" altLang="en-US"/>
              <a:t> 데이터 결합 </a:t>
            </a:r>
            <a:r>
              <a:rPr lang="en-US" altLang="ko-KR"/>
              <a:t>&amp;</a:t>
            </a:r>
            <a:r>
              <a:rPr lang="ko-KR" altLang="en-US"/>
              <a:t> 데이터 타입 변경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572789"/>
            <a:ext cx="4005806" cy="452596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263420" y="3429000"/>
            <a:ext cx="1089549" cy="8497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6068" y="1572789"/>
            <a:ext cx="5035809" cy="47690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44811" y="5287540"/>
            <a:ext cx="575611" cy="19187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18544" y="5095670"/>
            <a:ext cx="575611" cy="19187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12969" y="2990302"/>
            <a:ext cx="575611" cy="19187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12969" y="5479411"/>
            <a:ext cx="575611" cy="19187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203946" y="2990302"/>
            <a:ext cx="1192337" cy="287805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35790" y="5287541"/>
            <a:ext cx="731574" cy="19187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335790" y="5479411"/>
            <a:ext cx="731574" cy="19187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203946" y="5671282"/>
            <a:ext cx="731574" cy="19187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ln w="9525">
                <a:solidFill>
                  <a:srgbClr val="ff0000"/>
                </a:solidFill>
              </a:ln>
              <a:noFill/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95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1" animBg="1"/>
      <p:bldP spid="21" grpId="2" animBg="1"/>
      <p:bldP spid="22" grpId="3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993</ep:Words>
  <ep:PresentationFormat>화면 슬라이드 쇼(4:3)</ep:PresentationFormat>
  <ep:Paragraphs>369</ep:Paragraphs>
  <ep:Slides>58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ep:HeadingPairs>
  <ep:TitlesOfParts>
    <vt:vector size="59" baseType="lpstr">
      <vt:lpstr>한컴오피스</vt:lpstr>
      <vt:lpstr>전력사용량 예측 프로젝트</vt:lpstr>
      <vt:lpstr>목차</vt:lpstr>
      <vt:lpstr>비즈니스 정의</vt:lpstr>
      <vt:lpstr>데이터 출처</vt:lpstr>
      <vt:lpstr>데이터 소개</vt:lpstr>
      <vt:lpstr>변수설명</vt:lpstr>
      <vt:lpstr>변수설명</vt:lpstr>
      <vt:lpstr>변수설명</vt:lpstr>
      <vt:lpstr>전처리 - 데이터 결합 &amp; 데이터 타입 변경</vt:lpstr>
      <vt:lpstr>전처리 - 결측치 처리</vt:lpstr>
      <vt:lpstr>전처리 - 결측치 처리</vt:lpstr>
      <vt:lpstr>전처리 - 월, 일, 시간 분할</vt:lpstr>
      <vt:lpstr>전처리 - 중복값 처리</vt:lpstr>
      <vt:lpstr>전처리 - 이상치 처리</vt:lpstr>
      <vt:lpstr>전처리 - 파생변수 생성</vt:lpstr>
      <vt:lpstr>전처리 - 이상치 처리 (강수량)</vt:lpstr>
      <vt:lpstr>전처리 - 이상치 처리 (강수량)</vt:lpstr>
      <vt:lpstr>전처리 - 이상치 처리 (풍속)</vt:lpstr>
      <vt:lpstr>전처리 - 이상치 처리 (풍속)</vt:lpstr>
      <vt:lpstr>전처리 - 이상치 처리 (전력소비량)</vt:lpstr>
      <vt:lpstr>전처리 - 이상치 처리 (전력소비량)</vt:lpstr>
      <vt:lpstr>전처리 - 이상치 처리 (연면적 / 냉방면적)</vt:lpstr>
      <vt:lpstr>전처리 - 이상치 처리 (연면적 / 냉방면적)</vt:lpstr>
      <vt:lpstr>필요 컬럼 추출</vt:lpstr>
      <vt:lpstr>필요 컬럼 추출</vt:lpstr>
      <vt:lpstr>전처리 - 태양광용량, ESS저장용량, PCS용량 T-test</vt:lpstr>
      <vt:lpstr>전처리 - 태양광용량, ESS저장용량, PCS용량 T-test</vt:lpstr>
      <vt:lpstr>필요 컬럼 추출</vt:lpstr>
      <vt:lpstr>파생변수 생성</vt:lpstr>
      <vt:lpstr>EDA - 상관관계 분석</vt:lpstr>
      <vt:lpstr>EDA - 상관관계 분석(습도 - 일사 추가 시각화)</vt:lpstr>
      <vt:lpstr>EDA - 상관관계 분석(습도 - 강수량 추가 시각화)</vt:lpstr>
      <vt:lpstr>EDA - 상관관계 분석(전력소비량 - 기온 추가 시각화)</vt:lpstr>
      <vt:lpstr>EDA - 상관관계 분석(월과 기온/불쾌지수/체감온도 추가 시각화)</vt:lpstr>
      <vt:lpstr>EDA - 어떤 건물 유형이 많은가?</vt:lpstr>
      <vt:lpstr>EDA - 건물 별 평균 전력소비량은?</vt:lpstr>
      <vt:lpstr>EDA - 월별 전력소비량은?</vt:lpstr>
      <vt:lpstr>EDA - 일사량이 많은 월은?</vt:lpstr>
      <vt:lpstr>EDA - 8월에 비가 많이 왔는가?</vt:lpstr>
      <vt:lpstr>EDA - 일사, 일조량이 높은 날은 강수량이 없었는가?</vt:lpstr>
      <vt:lpstr>다중공선성</vt:lpstr>
      <vt:lpstr>다중공선성 - STEP 1</vt:lpstr>
      <vt:lpstr>다중공선성 - STEP 2</vt:lpstr>
      <vt:lpstr>다중공선성 - STEP 3</vt:lpstr>
      <vt:lpstr>데이터 스케일링</vt:lpstr>
      <vt:lpstr>가변수 처리</vt:lpstr>
      <vt:lpstr>평가지표</vt:lpstr>
      <vt:lpstr>모델 학습</vt:lpstr>
      <vt:lpstr>모델 학습</vt:lpstr>
      <vt:lpstr>모델 과적합 여부 검사</vt:lpstr>
      <vt:lpstr>모델 튜닝 - 그리드 서치</vt:lpstr>
      <vt:lpstr>모델 튜닝 - 베이즈 서치</vt:lpstr>
      <vt:lpstr>모델 튜닝 - 베이즈 서치 (파라미터 설명)</vt:lpstr>
      <vt:lpstr>모델 튜닝 결과</vt:lpstr>
      <vt:lpstr>모델 해석</vt:lpstr>
      <vt:lpstr>최종 모델 점수</vt:lpstr>
      <vt:lpstr>잘한 점 &amp; 아쉬운 점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2024-06-03T07:16:57.641</dcterms:created>
  <dc:creator>C-GD</dc:creator>
  <cp:lastModifiedBy>C-GD</cp:lastModifiedBy>
  <dcterms:modified xsi:type="dcterms:W3CDTF">2024-06-04T01:21:33.883</dcterms:modified>
  <cp:revision>179</cp:revision>
  <cp:version>12.0.0.2535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